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15" r:id="rId1"/>
  </p:sldMasterIdLst>
  <p:notesMasterIdLst>
    <p:notesMasterId r:id="rId23"/>
  </p:notesMasterIdLst>
  <p:sldIdLst>
    <p:sldId id="256" r:id="rId2"/>
    <p:sldId id="327" r:id="rId3"/>
    <p:sldId id="288" r:id="rId4"/>
    <p:sldId id="328" r:id="rId5"/>
    <p:sldId id="317" r:id="rId6"/>
    <p:sldId id="315" r:id="rId7"/>
    <p:sldId id="316" r:id="rId8"/>
    <p:sldId id="312" r:id="rId9"/>
    <p:sldId id="290" r:id="rId10"/>
    <p:sldId id="291" r:id="rId11"/>
    <p:sldId id="294" r:id="rId12"/>
    <p:sldId id="302" r:id="rId13"/>
    <p:sldId id="301" r:id="rId14"/>
    <p:sldId id="303" r:id="rId15"/>
    <p:sldId id="305" r:id="rId16"/>
    <p:sldId id="300" r:id="rId17"/>
    <p:sldId id="319" r:id="rId18"/>
    <p:sldId id="320" r:id="rId19"/>
    <p:sldId id="321" r:id="rId20"/>
    <p:sldId id="324" r:id="rId21"/>
    <p:sldId id="30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61" autoAdjust="0"/>
    <p:restoredTop sz="94694"/>
  </p:normalViewPr>
  <p:slideViewPr>
    <p:cSldViewPr snapToGrid="0">
      <p:cViewPr>
        <p:scale>
          <a:sx n="125" d="100"/>
          <a:sy n="125" d="100"/>
        </p:scale>
        <p:origin x="14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06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dirty="0"/>
              <a:t>UC San Diego data based on Sixth College</a:t>
            </a:r>
          </a:p>
        </p:txBody>
      </p:sp>
    </p:spTree>
    <p:extLst>
      <p:ext uri="{BB962C8B-B14F-4D97-AF65-F5344CB8AC3E}">
        <p14:creationId xmlns:p14="http://schemas.microsoft.com/office/powerpoint/2010/main" val="1639698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05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87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4126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1155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401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241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dirty="0"/>
              <a:t>Summary: Greg</a:t>
            </a:r>
          </a:p>
        </p:txBody>
      </p:sp>
    </p:spTree>
    <p:extLst>
      <p:ext uri="{BB962C8B-B14F-4D97-AF65-F5344CB8AC3E}">
        <p14:creationId xmlns:p14="http://schemas.microsoft.com/office/powerpoint/2010/main" val="25234012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dirty="0"/>
              <a:t>Complexity need to be added</a:t>
            </a:r>
          </a:p>
        </p:txBody>
      </p:sp>
    </p:spTree>
    <p:extLst>
      <p:ext uri="{BB962C8B-B14F-4D97-AF65-F5344CB8AC3E}">
        <p14:creationId xmlns:p14="http://schemas.microsoft.com/office/powerpoint/2010/main" val="1267786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66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7726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773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24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545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53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3161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503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816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02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00E99-D9F8-9A38-9E4E-21A25E150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61700-04BD-95F5-C2B1-03ADE33CD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3FC47-87DA-2EF7-A2C7-3014F3B8A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4134E-FC99-ECAC-6902-A1DEF1640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AA71E-AC0A-23F1-E550-F95657C7C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44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D02-2196-4B24-464B-6FBFD4802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14C9D5-4160-128A-0FE0-88DA27913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D70AC-AC17-5DAB-153E-C8231A088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45192-473D-45C8-1523-C158FEED8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2410E-E560-37B7-4BC3-E84A1430E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541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BB585D-EE4C-0632-7B62-850A2F3CE5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0DF50-5C04-67BB-AD87-6175E15214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3D1E8-C4AF-EC36-8427-634567279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DC47B-EF20-B9CC-DF17-7CFF2CA81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572F2-2970-CB3F-1E48-8B1A6ACC0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149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0AB73-9B83-D35D-6089-6C37A07C7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C4FCD-8658-47C0-B071-3588B4FDA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FB4E4-9151-FE62-F73E-A942E6F4A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3BFE4-C19A-ED1F-4D4B-1F4096029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10F5F-1984-F8B1-9CAC-5D68E882C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770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4A76E-AA4D-8FEF-8BCE-963417676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6E992-E693-9489-7143-ABB37D617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23F486-67B8-B46D-FCAA-F5D0DE95A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549AF-E39B-D920-9599-881641569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80444-0B3B-C488-26FB-E2CC6B02E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27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841DE-AA4E-31C0-4711-6D58640A6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33790-5824-034C-C255-04DA08AABD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F80966-9B48-832A-61B2-22F0518EC7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CF146B-FCDE-DDF9-94DE-CB78143E4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235388-A3D1-6641-27B3-158464ED8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D5AA3-9BC3-D085-D9B0-B48ABB35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58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5421F-044B-DEB7-78BC-5B251D108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0AB853-A97A-B50E-33BE-502703DA7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10BDE2-0DE0-B485-B99F-C7B195EEC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573F2A-B5B3-1484-00E2-C8CA6AFB1B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12B585-C940-CDDA-56DA-65BCA8940B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1DAC83-68E6-BE06-59A8-2791BA302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F3B38A-265B-D7E7-AF0B-AFA7988E0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D5F426-1136-C23E-3C61-B2EDE1E8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94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F6B91-E74E-5C81-6ED2-646C0276E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AF8026-9414-D961-2C1F-4DF8B7291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60CA07-31AA-3E09-02E4-8DDE749FC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20FF4-120A-C40A-9D5E-B29194CA8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235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BBC22E-AFEC-7324-DE4E-AC7C9C4ED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BA7C7F-E05A-8470-5FCF-E779386E3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1A9AA2-0B4F-910B-E9C7-ACC0BE2B0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98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7F600-6335-BEE3-D3B5-01EA9F81A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806E4-2817-DCF3-1398-8E1491F8E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6DD58A-A914-C03B-A01E-647EBA111F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B51594-680B-F42F-2454-D480ECE9D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53CE4-E04B-FA76-DD08-604782A40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0FCA3-FB0B-1558-DEBF-22A5CE468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83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0BDFD-173F-2340-D917-2A86B7570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46D0E2-799C-2053-2A76-1094DB71FE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69FDD2-3BF0-31CA-2F56-5EBB836E35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74CA4-3661-A683-D74B-54336D75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22B51C-74FE-91E2-07C5-BA4D1BC4D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0F78E-B57B-56B8-63D9-F11A95693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58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6D85C4-89F5-5C8C-9D9F-765B2410F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20722-474F-5181-C2A8-BFFF394E6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135C2-1286-B81A-DC08-2244475E65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DDDD2-493B-817E-6E56-8631F9742E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B30C1-F048-BB4A-36DA-759D3D061A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799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jpe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17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Relationship Id="rId22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63" y="1177067"/>
            <a:ext cx="9862458" cy="1156996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Equitable Attainment of Engineering Degrees: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1164771" y="3951326"/>
            <a:ext cx="98624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University of Arizona</a:t>
            </a:r>
          </a:p>
          <a:p>
            <a:r>
              <a:rPr lang="en-US" sz="2800" dirty="0"/>
              <a:t>                             University of California-San Diego</a:t>
            </a:r>
          </a:p>
          <a:p>
            <a:r>
              <a:rPr lang="en-US" sz="2800" dirty="0"/>
              <a:t>                             Georgia Institute of Technology</a:t>
            </a:r>
          </a:p>
          <a:p>
            <a:r>
              <a:rPr lang="en-US" sz="2800" dirty="0"/>
              <a:t>             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9B397E-95A0-FE47-BC2C-3B232AF19764}"/>
              </a:ext>
            </a:extLst>
          </p:cNvPr>
          <p:cNvSpPr txBox="1"/>
          <p:nvPr/>
        </p:nvSpPr>
        <p:spPr>
          <a:xfrm>
            <a:off x="944936" y="2398301"/>
            <a:ext cx="986245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 Tri-University Proposal &amp; Improvement Effort</a:t>
            </a:r>
          </a:p>
          <a:p>
            <a:pPr algn="ctr"/>
            <a:r>
              <a:rPr lang="en-US" sz="3200" dirty="0"/>
              <a:t> </a:t>
            </a:r>
            <a:endParaRPr lang="en-US" sz="2800" dirty="0"/>
          </a:p>
          <a:p>
            <a:r>
              <a:rPr lang="en-US" sz="2800" dirty="0"/>
              <a:t>                 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DAC004-6482-BA34-D018-E10105104497}"/>
              </a:ext>
            </a:extLst>
          </p:cNvPr>
          <p:cNvSpPr txBox="1"/>
          <p:nvPr/>
        </p:nvSpPr>
        <p:spPr>
          <a:xfrm>
            <a:off x="335902" y="-967"/>
            <a:ext cx="558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Disciplines Under Review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3227F7-A1E8-203D-04C3-5C07A60189B2}"/>
              </a:ext>
            </a:extLst>
          </p:cNvPr>
          <p:cNvSpPr txBox="1"/>
          <p:nvPr/>
        </p:nvSpPr>
        <p:spPr>
          <a:xfrm>
            <a:off x="335902" y="1091682"/>
            <a:ext cx="1166243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each of these initial five disciplines, we have collected preliminary curricula from the three participating institutions, as well as from the 17 other comparison institutions: </a:t>
            </a:r>
          </a:p>
          <a:p>
            <a:endParaRPr lang="en-US" sz="2800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/>
              <a:t>Aerospace Engineering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/>
              <a:t>Chemical Engineering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/>
              <a:t>Civil Engineering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/>
              <a:t>Electrical Engineering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/>
              <a:t>Mechanical Engineering</a:t>
            </a:r>
          </a:p>
          <a:p>
            <a:endParaRPr lang="en-US" sz="2400" dirty="0"/>
          </a:p>
          <a:p>
            <a:r>
              <a:rPr lang="en-US" sz="2800" dirty="0"/>
              <a:t>We have initial analyses of curricular complexity, dead-end courses, extraneous prerequisites, etc. for each of these programs. </a:t>
            </a:r>
          </a:p>
        </p:txBody>
      </p:sp>
    </p:spTree>
    <p:extLst>
      <p:ext uri="{BB962C8B-B14F-4D97-AF65-F5344CB8AC3E}">
        <p14:creationId xmlns:p14="http://schemas.microsoft.com/office/powerpoint/2010/main" val="388711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BDF86A-E4A0-2FC5-7413-B395211ACC7C}"/>
              </a:ext>
            </a:extLst>
          </p:cNvPr>
          <p:cNvSpPr txBox="1"/>
          <p:nvPr/>
        </p:nvSpPr>
        <p:spPr>
          <a:xfrm>
            <a:off x="193662" y="27286"/>
            <a:ext cx="835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Aerospace Engineering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DC7B6789-A017-DDCD-1AE9-F7D521EC7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89" y="794314"/>
            <a:ext cx="9983567" cy="562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677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40EE3-9F4B-1C4C-8112-34DDA4DDEF84}"/>
              </a:ext>
            </a:extLst>
          </p:cNvPr>
          <p:cNvSpPr txBox="1"/>
          <p:nvPr/>
        </p:nvSpPr>
        <p:spPr>
          <a:xfrm>
            <a:off x="193662" y="27286"/>
            <a:ext cx="835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Civil Engineering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B6ED9A76-3E53-2018-8790-562AC5C8C9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200" y="794314"/>
            <a:ext cx="9228191" cy="5439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48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C37863-D630-0D41-9FA2-F56EB65EBD48}"/>
              </a:ext>
            </a:extLst>
          </p:cNvPr>
          <p:cNvSpPr txBox="1"/>
          <p:nvPr/>
        </p:nvSpPr>
        <p:spPr>
          <a:xfrm>
            <a:off x="193662" y="27286"/>
            <a:ext cx="835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Chemical Engineering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D190A089-7ED4-8E54-7EFF-BBA59BB8DB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486" y="981787"/>
            <a:ext cx="9158796" cy="544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01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AEEBDA-844D-7942-8CEE-1060783DD09A}"/>
              </a:ext>
            </a:extLst>
          </p:cNvPr>
          <p:cNvSpPr txBox="1"/>
          <p:nvPr/>
        </p:nvSpPr>
        <p:spPr>
          <a:xfrm>
            <a:off x="193662" y="27286"/>
            <a:ext cx="835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Electrical Engineering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3D7FA79D-96E2-ACC6-D1B9-BB69EF7F1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931" y="801066"/>
            <a:ext cx="9862458" cy="554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44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F48E66-EAA7-4248-8226-D6F63D872FB3}"/>
              </a:ext>
            </a:extLst>
          </p:cNvPr>
          <p:cNvSpPr txBox="1"/>
          <p:nvPr/>
        </p:nvSpPr>
        <p:spPr>
          <a:xfrm>
            <a:off x="193662" y="27286"/>
            <a:ext cx="835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Mechanical Engineering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83F0D9D9-D046-6167-6CBA-B269700A0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038" y="718352"/>
            <a:ext cx="9035845" cy="561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032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5A0533-B5AC-9B5D-16C4-ED489F7F340A}"/>
              </a:ext>
            </a:extLst>
          </p:cNvPr>
          <p:cNvSpPr txBox="1"/>
          <p:nvPr/>
        </p:nvSpPr>
        <p:spPr>
          <a:xfrm>
            <a:off x="438824" y="-20312"/>
            <a:ext cx="98624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Complexity Differences Between Disciplines</a:t>
            </a:r>
          </a:p>
          <a:p>
            <a:endParaRPr lang="en-US" dirty="0"/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05810DFB-4E7E-BFF4-14CE-AA55C87638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922" y="868954"/>
            <a:ext cx="8647209" cy="545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04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057C3D-2F05-F842-8527-8AB4DC33E673}"/>
              </a:ext>
            </a:extLst>
          </p:cNvPr>
          <p:cNvSpPr txBox="1"/>
          <p:nvPr/>
        </p:nvSpPr>
        <p:spPr>
          <a:xfrm>
            <a:off x="438824" y="-28165"/>
            <a:ext cx="9862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EE Curriculum I – High Structural Complexity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2713F34-3C3A-2C40-8461-3F54F9B4D3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01" y="791451"/>
            <a:ext cx="11289198" cy="568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484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057C3D-2F05-F842-8527-8AB4DC33E673}"/>
              </a:ext>
            </a:extLst>
          </p:cNvPr>
          <p:cNvSpPr txBox="1"/>
          <p:nvPr/>
        </p:nvSpPr>
        <p:spPr>
          <a:xfrm>
            <a:off x="438824" y="-20312"/>
            <a:ext cx="98624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EE Curriculum II – Low Structural Complexity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26B2C506-05F8-F94E-8C51-BCA628318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36" y="718352"/>
            <a:ext cx="11754727" cy="571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934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057C3D-2F05-F842-8527-8AB4DC33E673}"/>
              </a:ext>
            </a:extLst>
          </p:cNvPr>
          <p:cNvSpPr txBox="1"/>
          <p:nvPr/>
        </p:nvSpPr>
        <p:spPr>
          <a:xfrm>
            <a:off x="438824" y="-20312"/>
            <a:ext cx="9862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EE Curricular Redesign </a:t>
            </a:r>
            <a:r>
              <a:rPr lang="en-US" sz="3600" dirty="0">
                <a:solidFill>
                  <a:schemeClr val="bg1"/>
                </a:solidFill>
                <a:sym typeface="Wingdings" pitchFamily="2" charset="2"/>
              </a:rPr>
              <a:t> 51  72  43</a:t>
            </a:r>
            <a:endParaRPr lang="en-US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4369B00B-65AB-CB4C-8D63-B9FC91AF44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24" y="903018"/>
            <a:ext cx="112776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358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A449B6-E560-4187-92FC-92E7B81B1ADA}"/>
              </a:ext>
            </a:extLst>
          </p:cNvPr>
          <p:cNvSpPr txBox="1"/>
          <p:nvPr/>
        </p:nvSpPr>
        <p:spPr>
          <a:xfrm>
            <a:off x="734647" y="1087318"/>
            <a:ext cx="1108787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Societal Imperative. </a:t>
            </a:r>
            <a:r>
              <a:rPr lang="en-US" sz="2600" dirty="0"/>
              <a:t>Engineering occupations are among the highest-paying and most prestigious in the US labor market, but also some of the least diverse.</a:t>
            </a:r>
          </a:p>
          <a:p>
            <a:endParaRPr lang="en-US" sz="2600" b="1" dirty="0"/>
          </a:p>
          <a:p>
            <a:r>
              <a:rPr lang="en-US" sz="2600" b="1" dirty="0"/>
              <a:t>Solution Quality. </a:t>
            </a:r>
            <a:r>
              <a:rPr lang="en-US" sz="2600" dirty="0"/>
              <a:t>Engineered solutions created by diverse teams are better.</a:t>
            </a:r>
          </a:p>
          <a:p>
            <a:endParaRPr lang="en-US" sz="2600" dirty="0"/>
          </a:p>
          <a:p>
            <a:r>
              <a:rPr lang="en-US" sz="2600" b="1" dirty="0"/>
              <a:t>Federal Funding Opportunities/Priorities. </a:t>
            </a:r>
            <a:r>
              <a:rPr lang="en-US" sz="2600" dirty="0"/>
              <a:t>Very much aligned with “inclusive innovation” and “rise of the rest.” </a:t>
            </a:r>
            <a:endParaRPr lang="en-US" sz="2600" b="1" dirty="0"/>
          </a:p>
          <a:p>
            <a:endParaRPr lang="en-US" sz="2600" dirty="0"/>
          </a:p>
          <a:p>
            <a:r>
              <a:rPr lang="en-US" sz="2600" b="1" dirty="0"/>
              <a:t>National Competitiveness. </a:t>
            </a:r>
            <a:r>
              <a:rPr lang="en-US" sz="2600" dirty="0"/>
              <a:t>An increasing supply of engineering graduates is necessary to sustain the US innovation enterprise, global competitiveness, and national security.</a:t>
            </a:r>
          </a:p>
          <a:p>
            <a:endParaRPr lang="en-US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B68619-92AB-0145-9875-53CE49FB6A5A}"/>
              </a:ext>
            </a:extLst>
          </p:cNvPr>
          <p:cNvSpPr txBox="1"/>
          <p:nvPr/>
        </p:nvSpPr>
        <p:spPr>
          <a:xfrm>
            <a:off x="438824" y="32967"/>
            <a:ext cx="4550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Why Does This Matter?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140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B2127-C6DA-370C-4EFE-FFE35DAB630D}"/>
              </a:ext>
            </a:extLst>
          </p:cNvPr>
          <p:cNvSpPr txBox="1"/>
          <p:nvPr/>
        </p:nvSpPr>
        <p:spPr>
          <a:xfrm>
            <a:off x="354848" y="-33678"/>
            <a:ext cx="6540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Success Requirements 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7366BD-B76F-2F23-CC19-2122664E65DC}"/>
              </a:ext>
            </a:extLst>
          </p:cNvPr>
          <p:cNvSpPr txBox="1"/>
          <p:nvPr/>
        </p:nvSpPr>
        <p:spPr>
          <a:xfrm>
            <a:off x="354848" y="880449"/>
            <a:ext cx="11601178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Buy-in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/>
              <a:t>Academic affairs, college of engineering, and programs at each university (completed)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/>
              <a:t>Collaboration between institutions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i="1" dirty="0"/>
              <a:t>Discipline-driven</a:t>
            </a:r>
            <a:r>
              <a:rPr lang="en-US" sz="2400" dirty="0"/>
              <a:t> (i.e., by those who “own” the curriculum), supported but not directed by administration</a:t>
            </a:r>
          </a:p>
          <a:p>
            <a:endParaRPr lang="en-US" sz="2800" dirty="0"/>
          </a:p>
          <a:p>
            <a:r>
              <a:rPr lang="en-US" sz="2800" b="1" dirty="0"/>
              <a:t>Steps and Timeline</a:t>
            </a:r>
          </a:p>
          <a:p>
            <a:pPr marL="832104" lvl="1" indent="-374904">
              <a:buFont typeface="+mj-lt"/>
              <a:buAutoNum type="arabicPeriod"/>
            </a:pPr>
            <a:r>
              <a:rPr lang="en-US" sz="2400" dirty="0"/>
              <a:t>Data collection and preliminary analyses (completed)</a:t>
            </a:r>
          </a:p>
          <a:p>
            <a:pPr marL="832104" lvl="1" indent="-374904">
              <a:buFont typeface="+mj-lt"/>
              <a:buAutoNum type="arabicPeriod"/>
            </a:pPr>
            <a:r>
              <a:rPr lang="en-US" sz="2400" dirty="0"/>
              <a:t>Remote kick-off meeting: institutional charge (Dec)</a:t>
            </a:r>
          </a:p>
          <a:p>
            <a:pPr marL="832104" lvl="1" indent="-374904">
              <a:buFont typeface="+mj-lt"/>
              <a:buAutoNum type="arabicPeriod"/>
            </a:pPr>
            <a:r>
              <a:rPr lang="en-US" sz="2400" dirty="0"/>
              <a:t>Remote pairing and sharing by discipline (Dec-Feb)</a:t>
            </a:r>
          </a:p>
          <a:p>
            <a:pPr marL="832104" lvl="1" indent="-374904">
              <a:buFont typeface="+mj-lt"/>
              <a:buAutoNum type="arabicPeriod"/>
            </a:pPr>
            <a:r>
              <a:rPr lang="en-US" sz="2400" dirty="0"/>
              <a:t>In person meeting: preliminary results and next steps (Mar-Apr)</a:t>
            </a:r>
          </a:p>
          <a:p>
            <a:pPr marL="832104" lvl="1" indent="-374904">
              <a:buFont typeface="+mj-lt"/>
              <a:buAutoNum type="arabicPeriod"/>
            </a:pPr>
            <a:r>
              <a:rPr lang="en-US" sz="2400" dirty="0"/>
              <a:t>Implementation/assessment/impact/funding to scale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12352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F32547-0340-FE1D-490F-EB9BC378204E}"/>
              </a:ext>
            </a:extLst>
          </p:cNvPr>
          <p:cNvSpPr txBox="1"/>
          <p:nvPr/>
        </p:nvSpPr>
        <p:spPr>
          <a:xfrm>
            <a:off x="3943059" y="2967335"/>
            <a:ext cx="6792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059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B2127-C6DA-370C-4EFE-FFE35DAB630D}"/>
              </a:ext>
            </a:extLst>
          </p:cNvPr>
          <p:cNvSpPr txBox="1"/>
          <p:nvPr/>
        </p:nvSpPr>
        <p:spPr>
          <a:xfrm>
            <a:off x="354848" y="-33678"/>
            <a:ext cx="6540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Study Questions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7366BD-B76F-2F23-CC19-2122664E65DC}"/>
              </a:ext>
            </a:extLst>
          </p:cNvPr>
          <p:cNvSpPr txBox="1"/>
          <p:nvPr/>
        </p:nvSpPr>
        <p:spPr>
          <a:xfrm>
            <a:off x="623889" y="1028343"/>
            <a:ext cx="110832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Study will involve: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600" dirty="0"/>
              <a:t>Comparing/contrasting curricular complexities and instructional design issues across the three participating schools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600" dirty="0"/>
              <a:t>Disciplinary-based workshops and improvement conversations around the findings generated by this work. </a:t>
            </a:r>
          </a:p>
          <a:p>
            <a:r>
              <a:rPr lang="en-US" sz="1600" dirty="0"/>
              <a:t> </a:t>
            </a:r>
            <a:r>
              <a:rPr lang="en-US" sz="2000" dirty="0"/>
              <a:t> </a:t>
            </a:r>
            <a:endParaRPr lang="en-US" sz="1600" dirty="0"/>
          </a:p>
          <a:p>
            <a:r>
              <a:rPr lang="en-US" sz="2800" b="1" dirty="0"/>
              <a:t>Research questions: 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600" dirty="0"/>
              <a:t>How do various engineering disciplines differ regarding the curriculum and instruction they tend to offer (between and within disciplines)?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600" dirty="0"/>
              <a:t>How do these differences impact time-to-degree and student wellbeing across student demographic groups?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600" dirty="0"/>
              <a:t>Are there systemic inequities built into programmatic areas due to curricular structure and/or instructional design? </a:t>
            </a:r>
          </a:p>
        </p:txBody>
      </p:sp>
    </p:spTree>
    <p:extLst>
      <p:ext uri="{BB962C8B-B14F-4D97-AF65-F5344CB8AC3E}">
        <p14:creationId xmlns:p14="http://schemas.microsoft.com/office/powerpoint/2010/main" val="398945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B2127-C6DA-370C-4EFE-FFE35DAB630D}"/>
              </a:ext>
            </a:extLst>
          </p:cNvPr>
          <p:cNvSpPr txBox="1"/>
          <p:nvPr/>
        </p:nvSpPr>
        <p:spPr>
          <a:xfrm>
            <a:off x="354848" y="-33678"/>
            <a:ext cx="6540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Curricular Complexity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7366BD-B76F-2F23-CC19-2122664E65DC}"/>
              </a:ext>
            </a:extLst>
          </p:cNvPr>
          <p:cNvSpPr txBox="1"/>
          <p:nvPr/>
        </p:nvSpPr>
        <p:spPr>
          <a:xfrm>
            <a:off x="253624" y="1334507"/>
            <a:ext cx="116847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600" b="1" dirty="0"/>
              <a:t>Curricular complexity </a:t>
            </a:r>
            <a:r>
              <a:rPr lang="en-US" sz="2600" dirty="0"/>
              <a:t>measures the ease with which students may progress through a curriculum towards graduation.</a:t>
            </a:r>
          </a:p>
          <a:p>
            <a:pPr lvl="1"/>
            <a:endParaRPr lang="en-US" sz="1000" dirty="0"/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600" dirty="0"/>
              <a:t>Reducing curricular complexity increases the likelihood of on-time graduation.</a:t>
            </a:r>
          </a:p>
          <a:p>
            <a:pPr marL="914400" lvl="1" indent="-457200">
              <a:buFont typeface="Wingdings" pitchFamily="2" charset="2"/>
              <a:buChar char="§"/>
            </a:pPr>
            <a:endParaRPr lang="en-US" sz="1000" dirty="0"/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600" dirty="0"/>
              <a:t>A function of two independent components:</a:t>
            </a:r>
            <a:endParaRPr lang="en-US" sz="1600" dirty="0"/>
          </a:p>
          <a:p>
            <a:pPr lvl="1"/>
            <a:endParaRPr lang="en-US" sz="1000" b="1" dirty="0"/>
          </a:p>
          <a:p>
            <a:r>
              <a:rPr lang="en-US" sz="2400" b="1" dirty="0"/>
              <a:t>	  Curricular Complexity = Structural Complexity + Instructional Complexity</a:t>
            </a:r>
          </a:p>
          <a:p>
            <a:endParaRPr lang="en-US" sz="1400" b="1" dirty="0"/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600" dirty="0"/>
              <a:t>Instructional complexity – how you teach and support the instruction provided within a curriculum.</a:t>
            </a:r>
          </a:p>
          <a:p>
            <a:pPr lvl="1"/>
            <a:endParaRPr lang="en-US" sz="1000" dirty="0"/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600" dirty="0"/>
              <a:t>Structural complexity – how you structure your curriculum.</a:t>
            </a: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266665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5895952-B329-A14B-A238-F084C7112B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742276"/>
            <a:ext cx="10758225" cy="572976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B2127-C6DA-370C-4EFE-FFE35DAB630D}"/>
              </a:ext>
            </a:extLst>
          </p:cNvPr>
          <p:cNvSpPr txBox="1"/>
          <p:nvPr/>
        </p:nvSpPr>
        <p:spPr>
          <a:xfrm>
            <a:off x="354848" y="-33678"/>
            <a:ext cx="6540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Structural Complexity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83B78D-5E5B-274D-B15C-55D99660DF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756140"/>
            <a:ext cx="10606087" cy="561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69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B2127-C6DA-370C-4EFE-FFE35DAB630D}"/>
              </a:ext>
            </a:extLst>
          </p:cNvPr>
          <p:cNvSpPr txBox="1"/>
          <p:nvPr/>
        </p:nvSpPr>
        <p:spPr>
          <a:xfrm>
            <a:off x="354848" y="-33678"/>
            <a:ext cx="10117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Curricular Complexity and Time-to-Degree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E729C882-B462-8C4F-ACCB-953459953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50" y="808605"/>
            <a:ext cx="8336711" cy="55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537EA7-3D39-BE4C-B566-A29050FA059D}"/>
              </a:ext>
            </a:extLst>
          </p:cNvPr>
          <p:cNvSpPr txBox="1"/>
          <p:nvPr/>
        </p:nvSpPr>
        <p:spPr>
          <a:xfrm>
            <a:off x="4600577" y="1020657"/>
            <a:ext cx="2776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University of Arizona</a:t>
            </a:r>
          </a:p>
        </p:txBody>
      </p:sp>
    </p:spTree>
    <p:extLst>
      <p:ext uri="{BB962C8B-B14F-4D97-AF65-F5344CB8AC3E}">
        <p14:creationId xmlns:p14="http://schemas.microsoft.com/office/powerpoint/2010/main" val="2798499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B2127-C6DA-370C-4EFE-FFE35DAB630D}"/>
              </a:ext>
            </a:extLst>
          </p:cNvPr>
          <p:cNvSpPr txBox="1"/>
          <p:nvPr/>
        </p:nvSpPr>
        <p:spPr>
          <a:xfrm>
            <a:off x="354848" y="-33678"/>
            <a:ext cx="6540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Study Principles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7366BD-B76F-2F23-CC19-2122664E65DC}"/>
              </a:ext>
            </a:extLst>
          </p:cNvPr>
          <p:cNvSpPr txBox="1"/>
          <p:nvPr/>
        </p:nvSpPr>
        <p:spPr>
          <a:xfrm>
            <a:off x="712519" y="1225021"/>
            <a:ext cx="1086988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Collaborative: </a:t>
            </a:r>
            <a:r>
              <a:rPr lang="en-US" sz="2800" dirty="0"/>
              <a:t>Facilitate a multi-institutional taskforce-based improvement effort focused on the role that curriculum and instruction play in engineering student success.</a:t>
            </a:r>
          </a:p>
          <a:p>
            <a:endParaRPr lang="en-US" sz="2800" dirty="0"/>
          </a:p>
          <a:p>
            <a:r>
              <a:rPr lang="en-US" sz="2800" b="1" dirty="0"/>
              <a:t>Discipline Focused: </a:t>
            </a:r>
            <a:r>
              <a:rPr lang="en-US" sz="2800" dirty="0"/>
              <a:t>Using an asset-based approach, leverage disciplinary expertise and best practices at three participating institutions.</a:t>
            </a:r>
          </a:p>
          <a:p>
            <a:endParaRPr lang="en-US" sz="2800" dirty="0"/>
          </a:p>
          <a:p>
            <a:r>
              <a:rPr lang="en-US" sz="2800" b="1" dirty="0"/>
              <a:t>Student Centered</a:t>
            </a:r>
            <a:r>
              <a:rPr lang="en-US" sz="2800" dirty="0"/>
              <a:t>: Foster reflection on engineering curricula and instruction, possibly leading to reforms producing improved student success outcomes, in alignment with our strategic plans.</a:t>
            </a:r>
          </a:p>
        </p:txBody>
      </p:sp>
    </p:spTree>
    <p:extLst>
      <p:ext uri="{BB962C8B-B14F-4D97-AF65-F5344CB8AC3E}">
        <p14:creationId xmlns:p14="http://schemas.microsoft.com/office/powerpoint/2010/main" val="4179113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B2127-C6DA-370C-4EFE-FFE35DAB630D}"/>
              </a:ext>
            </a:extLst>
          </p:cNvPr>
          <p:cNvSpPr txBox="1"/>
          <p:nvPr/>
        </p:nvSpPr>
        <p:spPr>
          <a:xfrm>
            <a:off x="354848" y="-33678"/>
            <a:ext cx="6540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Study Design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7366BD-B76F-2F23-CC19-2122664E65DC}"/>
              </a:ext>
            </a:extLst>
          </p:cNvPr>
          <p:cNvSpPr txBox="1"/>
          <p:nvPr/>
        </p:nvSpPr>
        <p:spPr>
          <a:xfrm>
            <a:off x="712519" y="880449"/>
            <a:ext cx="11046094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Data Collection:</a:t>
            </a:r>
          </a:p>
          <a:p>
            <a:pPr lvl="1"/>
            <a:r>
              <a:rPr lang="en-US" sz="2400" dirty="0"/>
              <a:t>- Curricula from engineering programs at home institutions</a:t>
            </a:r>
          </a:p>
          <a:p>
            <a:pPr lvl="1"/>
            <a:r>
              <a:rPr lang="en-US" sz="2400" dirty="0"/>
              <a:t>- Curricula from same programs at peer institutions </a:t>
            </a:r>
          </a:p>
          <a:p>
            <a:pPr lvl="1"/>
            <a:r>
              <a:rPr lang="en-US" sz="2400" dirty="0"/>
              <a:t>- Student progress data (FERPA applies)</a:t>
            </a:r>
          </a:p>
          <a:p>
            <a:endParaRPr lang="en-US" sz="1600" dirty="0"/>
          </a:p>
          <a:p>
            <a:r>
              <a:rPr lang="en-US" sz="2800" b="1" dirty="0"/>
              <a:t>Analyses:</a:t>
            </a:r>
          </a:p>
          <a:p>
            <a:pPr lvl="1"/>
            <a:r>
              <a:rPr lang="en-US" sz="2400" dirty="0"/>
              <a:t>- Inter-university curricular and instructional comparisons</a:t>
            </a:r>
          </a:p>
          <a:p>
            <a:pPr lvl="1"/>
            <a:r>
              <a:rPr lang="en-US" sz="2400" dirty="0"/>
              <a:t>- Impact of various student factors on degree-specific progression</a:t>
            </a:r>
          </a:p>
          <a:p>
            <a:pPr lvl="1"/>
            <a:r>
              <a:rPr lang="en-US" sz="2400" dirty="0"/>
              <a:t>- Common curricular patterns (or anti-patterns) and instructional practices in engineering disciplines, as well as the intersection of these two factors</a:t>
            </a:r>
          </a:p>
          <a:p>
            <a:endParaRPr lang="en-US" sz="1600" dirty="0"/>
          </a:p>
          <a:p>
            <a:r>
              <a:rPr lang="en-US" sz="2800" b="1" dirty="0"/>
              <a:t>Improvement Framework:</a:t>
            </a:r>
          </a:p>
          <a:p>
            <a:pPr lvl="1"/>
            <a:r>
              <a:rPr lang="en-US" sz="2400" dirty="0"/>
              <a:t>- Development of discipline-specific curricular/instructional best practices</a:t>
            </a:r>
          </a:p>
          <a:p>
            <a:pPr lvl="1"/>
            <a:r>
              <a:rPr lang="en-US" sz="2400" dirty="0"/>
              <a:t>- Design patterns that improve learning outcomes and time-to-degree</a:t>
            </a:r>
          </a:p>
          <a:p>
            <a:pPr lvl="1"/>
            <a:r>
              <a:rPr lang="en-US" sz="2400" dirty="0"/>
              <a:t>- A framework for improving equity in engineering outcomes</a:t>
            </a:r>
          </a:p>
        </p:txBody>
      </p:sp>
    </p:spTree>
    <p:extLst>
      <p:ext uri="{BB962C8B-B14F-4D97-AF65-F5344CB8AC3E}">
        <p14:creationId xmlns:p14="http://schemas.microsoft.com/office/powerpoint/2010/main" val="40815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445244-C5CD-7332-BFA6-20E3FED7E299}"/>
              </a:ext>
            </a:extLst>
          </p:cNvPr>
          <p:cNvSpPr/>
          <p:nvPr/>
        </p:nvSpPr>
        <p:spPr>
          <a:xfrm>
            <a:off x="10160" y="-93411"/>
            <a:ext cx="12192000" cy="81176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008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3819043"/>
            <a:ext cx="9862457" cy="1499406"/>
          </a:xfrm>
        </p:spPr>
        <p:txBody>
          <a:bodyPr>
            <a:noAutofit/>
          </a:bodyPr>
          <a:lstStyle/>
          <a:p>
            <a:br>
              <a:rPr lang="en-US" sz="1200" dirty="0"/>
            </a:br>
            <a:endParaRPr lang="en-US" sz="1200" dirty="0"/>
          </a:p>
        </p:txBody>
      </p:sp>
      <p:sp>
        <p:nvSpPr>
          <p:cNvPr id="6" name="Rectangles 5"/>
          <p:cNvSpPr/>
          <p:nvPr/>
        </p:nvSpPr>
        <p:spPr>
          <a:xfrm>
            <a:off x="10160" y="6474978"/>
            <a:ext cx="12192000" cy="7556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C6249-6DCC-474E-806C-4024435A1645}"/>
              </a:ext>
            </a:extLst>
          </p:cNvPr>
          <p:cNvSpPr txBox="1"/>
          <p:nvPr/>
        </p:nvSpPr>
        <p:spPr>
          <a:xfrm>
            <a:off x="438824" y="2003161"/>
            <a:ext cx="9862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83650A-BE28-B962-6796-4EBF4E94528C}"/>
              </a:ext>
            </a:extLst>
          </p:cNvPr>
          <p:cNvSpPr txBox="1"/>
          <p:nvPr/>
        </p:nvSpPr>
        <p:spPr>
          <a:xfrm>
            <a:off x="438824" y="0"/>
            <a:ext cx="8070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Comparison Institutions (20)</a:t>
            </a:r>
          </a:p>
        </p:txBody>
      </p:sp>
      <p:pic>
        <p:nvPicPr>
          <p:cNvPr id="11" name="Picture 10" descr="Logo, company name&#10;&#10;Description automatically generated with medium confidence">
            <a:extLst>
              <a:ext uri="{FF2B5EF4-FFF2-40B4-BE49-F238E27FC236}">
                <a16:creationId xmlns:a16="http://schemas.microsoft.com/office/drawing/2014/main" id="{881B8015-C752-F688-B7B5-64ACB2E48D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06" y="2507596"/>
            <a:ext cx="1281117" cy="1281117"/>
          </a:xfrm>
          <a:prstGeom prst="rect">
            <a:avLst/>
          </a:prstGeom>
        </p:spPr>
      </p:pic>
      <p:pic>
        <p:nvPicPr>
          <p:cNvPr id="32" name="Picture 31" descr="Logo, company name&#10;&#10;Description automatically generated">
            <a:extLst>
              <a:ext uri="{FF2B5EF4-FFF2-40B4-BE49-F238E27FC236}">
                <a16:creationId xmlns:a16="http://schemas.microsoft.com/office/drawing/2014/main" id="{4DDC53FD-7772-741F-772B-66FC760FFA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7043" y="3672114"/>
            <a:ext cx="1499236" cy="1499236"/>
          </a:xfrm>
          <a:prstGeom prst="rect">
            <a:avLst/>
          </a:prstGeom>
        </p:spPr>
      </p:pic>
      <p:pic>
        <p:nvPicPr>
          <p:cNvPr id="34" name="Picture 33" descr="Logo&#10;&#10;Description automatically generated">
            <a:extLst>
              <a:ext uri="{FF2B5EF4-FFF2-40B4-BE49-F238E27FC236}">
                <a16:creationId xmlns:a16="http://schemas.microsoft.com/office/drawing/2014/main" id="{15255FA9-154B-A115-8FAE-7CFE398F57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061" y="2390655"/>
            <a:ext cx="1311898" cy="1311898"/>
          </a:xfrm>
          <a:prstGeom prst="rect">
            <a:avLst/>
          </a:prstGeom>
        </p:spPr>
      </p:pic>
      <p:pic>
        <p:nvPicPr>
          <p:cNvPr id="36" name="Picture 35" descr="Logo&#10;&#10;Description automatically generated">
            <a:extLst>
              <a:ext uri="{FF2B5EF4-FFF2-40B4-BE49-F238E27FC236}">
                <a16:creationId xmlns:a16="http://schemas.microsoft.com/office/drawing/2014/main" id="{B0DA466C-DF47-DD56-FFCD-2913BC27642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02" y="3995092"/>
            <a:ext cx="852099" cy="852099"/>
          </a:xfrm>
          <a:prstGeom prst="rect">
            <a:avLst/>
          </a:prstGeom>
        </p:spPr>
      </p:pic>
      <p:pic>
        <p:nvPicPr>
          <p:cNvPr id="38" name="Picture 37" descr="Logo, company name&#10;&#10;Description automatically generated">
            <a:extLst>
              <a:ext uri="{FF2B5EF4-FFF2-40B4-BE49-F238E27FC236}">
                <a16:creationId xmlns:a16="http://schemas.microsoft.com/office/drawing/2014/main" id="{4E2252ED-FFCA-361A-30DD-AC61A3E02B7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232" y="2572833"/>
            <a:ext cx="947541" cy="947541"/>
          </a:xfrm>
          <a:prstGeom prst="rect">
            <a:avLst/>
          </a:prstGeom>
        </p:spPr>
      </p:pic>
      <p:pic>
        <p:nvPicPr>
          <p:cNvPr id="40" name="Picture 39" descr="Logo&#10;&#10;Description automatically generated">
            <a:extLst>
              <a:ext uri="{FF2B5EF4-FFF2-40B4-BE49-F238E27FC236}">
                <a16:creationId xmlns:a16="http://schemas.microsoft.com/office/drawing/2014/main" id="{F0CF2AB3-0A88-3D6A-F9AC-CF13F5B7A0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96" y="1053274"/>
            <a:ext cx="1251139" cy="1251139"/>
          </a:xfrm>
          <a:prstGeom prst="rect">
            <a:avLst/>
          </a:prstGeom>
        </p:spPr>
      </p:pic>
      <p:pic>
        <p:nvPicPr>
          <p:cNvPr id="42" name="Picture 41" descr="Logo, company name&#10;&#10;Description automatically generated">
            <a:extLst>
              <a:ext uri="{FF2B5EF4-FFF2-40B4-BE49-F238E27FC236}">
                <a16:creationId xmlns:a16="http://schemas.microsoft.com/office/drawing/2014/main" id="{D23D27AA-4F90-A386-30B1-7CA5BA3113E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201" y="865381"/>
            <a:ext cx="1429256" cy="1429256"/>
          </a:xfrm>
          <a:prstGeom prst="rect">
            <a:avLst/>
          </a:prstGeom>
        </p:spPr>
      </p:pic>
      <p:pic>
        <p:nvPicPr>
          <p:cNvPr id="44" name="Picture 43" descr="Logo, company name&#10;&#10;Description automatically generated">
            <a:extLst>
              <a:ext uri="{FF2B5EF4-FFF2-40B4-BE49-F238E27FC236}">
                <a16:creationId xmlns:a16="http://schemas.microsoft.com/office/drawing/2014/main" id="{91434F02-A68B-1CF6-D8A9-225E9D12910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567" y="787314"/>
            <a:ext cx="1603341" cy="1603341"/>
          </a:xfrm>
          <a:prstGeom prst="rect">
            <a:avLst/>
          </a:prstGeom>
        </p:spPr>
      </p:pic>
      <p:pic>
        <p:nvPicPr>
          <p:cNvPr id="46" name="Picture 45" descr="Logo&#10;&#10;Description automatically generated">
            <a:extLst>
              <a:ext uri="{FF2B5EF4-FFF2-40B4-BE49-F238E27FC236}">
                <a16:creationId xmlns:a16="http://schemas.microsoft.com/office/drawing/2014/main" id="{7AD2899D-A1DE-A555-399A-ECBCF1CE79B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173" y="2604314"/>
            <a:ext cx="905098" cy="905098"/>
          </a:xfrm>
          <a:prstGeom prst="rect">
            <a:avLst/>
          </a:prstGeom>
        </p:spPr>
      </p:pic>
      <p:pic>
        <p:nvPicPr>
          <p:cNvPr id="48" name="Picture 47" descr="Logo, company name&#10;&#10;Description automatically generated">
            <a:extLst>
              <a:ext uri="{FF2B5EF4-FFF2-40B4-BE49-F238E27FC236}">
                <a16:creationId xmlns:a16="http://schemas.microsoft.com/office/drawing/2014/main" id="{E21A5EEE-32BE-F6AB-C93C-0A001CC6B4B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011" y="5135488"/>
            <a:ext cx="1276019" cy="1276019"/>
          </a:xfrm>
          <a:prstGeom prst="rect">
            <a:avLst/>
          </a:prstGeom>
        </p:spPr>
      </p:pic>
      <p:pic>
        <p:nvPicPr>
          <p:cNvPr id="50" name="Picture 49" descr="Logo, company name&#10;&#10;Description automatically generated">
            <a:extLst>
              <a:ext uri="{FF2B5EF4-FFF2-40B4-BE49-F238E27FC236}">
                <a16:creationId xmlns:a16="http://schemas.microsoft.com/office/drawing/2014/main" id="{B64CFD9A-830C-1F2A-D311-D94C13154927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622" y="1325786"/>
            <a:ext cx="1062409" cy="706113"/>
          </a:xfrm>
          <a:prstGeom prst="rect">
            <a:avLst/>
          </a:prstGeom>
        </p:spPr>
      </p:pic>
      <p:pic>
        <p:nvPicPr>
          <p:cNvPr id="2" name="Picture 1" descr="A picture containing text, sign, outdoor&#10;&#10;Description automatically generated">
            <a:extLst>
              <a:ext uri="{FF2B5EF4-FFF2-40B4-BE49-F238E27FC236}">
                <a16:creationId xmlns:a16="http://schemas.microsoft.com/office/drawing/2014/main" id="{1984D56D-02A3-0959-7472-9F951CC754C3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4712" y="2887176"/>
            <a:ext cx="1864313" cy="490103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3FBA8C09-5F72-8220-AF9C-5412E917DFBC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475" y="3913760"/>
            <a:ext cx="2059125" cy="1158257"/>
          </a:xfrm>
          <a:prstGeom prst="rect">
            <a:avLst/>
          </a:prstGeom>
        </p:spPr>
      </p:pic>
      <p:pic>
        <p:nvPicPr>
          <p:cNvPr id="13" name="Picture 12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E4552FB6-D4E7-AB03-58EB-8FA00CE9BA3D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150" y="3800015"/>
            <a:ext cx="2210411" cy="1242251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91E08DCC-1B3E-32C6-2F07-7C9556F2516E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7842" y="3788713"/>
            <a:ext cx="1455437" cy="1353102"/>
          </a:xfrm>
          <a:prstGeom prst="rect">
            <a:avLst/>
          </a:prstGeom>
        </p:spPr>
      </p:pic>
      <p:pic>
        <p:nvPicPr>
          <p:cNvPr id="16" name="Picture 15" descr="Logo&#10;&#10;Description automatically generated with low confidence">
            <a:extLst>
              <a:ext uri="{FF2B5EF4-FFF2-40B4-BE49-F238E27FC236}">
                <a16:creationId xmlns:a16="http://schemas.microsoft.com/office/drawing/2014/main" id="{2C2FDBDC-0622-012C-814B-CD42383C5CBF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83" y="5288405"/>
            <a:ext cx="2165660" cy="897002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B1EB8A21-8564-18C6-E838-9B84C413589B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495" y="1093064"/>
            <a:ext cx="1153735" cy="1094726"/>
          </a:xfrm>
          <a:prstGeom prst="rect">
            <a:avLst/>
          </a:prstGeom>
        </p:spPr>
      </p:pic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75DBFA0A-FC29-DF6C-F443-1A32661C0871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458" y="5402061"/>
            <a:ext cx="1057090" cy="868748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A3AF900B-0B04-68DE-7DA8-7E3E4CE25502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665" y="5288481"/>
            <a:ext cx="2129466" cy="1123310"/>
          </a:xfrm>
          <a:prstGeom prst="rect">
            <a:avLst/>
          </a:prstGeom>
        </p:spPr>
      </p:pic>
      <p:pic>
        <p:nvPicPr>
          <p:cNvPr id="20" name="Picture 19" descr="Logo, company name&#10;&#10;Description automatically generated">
            <a:extLst>
              <a:ext uri="{FF2B5EF4-FFF2-40B4-BE49-F238E27FC236}">
                <a16:creationId xmlns:a16="http://schemas.microsoft.com/office/drawing/2014/main" id="{43887C73-C368-47B6-81A0-969A1D08CB95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092" y="4921577"/>
            <a:ext cx="2129466" cy="130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194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23128</TotalTime>
  <Words>706</Words>
  <Application>Microsoft Macintosh PowerPoint</Application>
  <PresentationFormat>Widescreen</PresentationFormat>
  <Paragraphs>129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Office Theme</vt:lpstr>
      <vt:lpstr>Equitable Attainment of Engineering Degrees: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Raian Islam</dc:creator>
  <cp:lastModifiedBy>Heileman, Greg</cp:lastModifiedBy>
  <cp:revision>83</cp:revision>
  <dcterms:created xsi:type="dcterms:W3CDTF">2021-08-26T22:08:00Z</dcterms:created>
  <dcterms:modified xsi:type="dcterms:W3CDTF">2022-11-21T16:55:26Z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34311659BDF540E8938012EBD28F700A</vt:lpwstr>
  </property>
  <property fmtid="{D5CDD505-2E9C-101B-9397-08002B2CF9AE}" pid="3" name="KSOProductBuildVer">
    <vt:lpwstr>1033-11.2.0.10323</vt:lpwstr>
  </property>
</Properties>
</file>

<file path=docProps/thumbnail.jpeg>
</file>